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FE7729-A6AD-168A-A519-F2292EFBDE82}" v="84" dt="2025-11-25T02:20:54.906"/>
    <p1510:client id="{A36721EF-B699-1908-2E1C-20B7B1D0C6B7}" v="747" dt="2025-11-24T23:15:32.6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07" autoAdjust="0"/>
  </p:normalViewPr>
  <p:slideViewPr>
    <p:cSldViewPr snapToGrid="0">
      <p:cViewPr>
        <p:scale>
          <a:sx n="33" d="100"/>
          <a:sy n="33" d="100"/>
        </p:scale>
        <p:origin x="270" y="-4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63D79-341C-49DE-A718-CABD7083FBBB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2BC41-9E01-4EDB-8451-4D1CE552DE9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68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C2BC41-9E01-4EDB-8451-4D1CE552DE9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088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25/11/2025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627385" y="920872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/>
                <a:cs typeface="Arial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9507" y="2705442"/>
            <a:ext cx="24201207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 CONTABILIDADE TRIBUTÁRIA E PLANEJAMENTO FÍSCAL  </a:t>
            </a:r>
            <a:endParaRPr lang="pt-BR" sz="4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300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 err="1">
                <a:latin typeface="Arial"/>
                <a:cs typeface="Arial"/>
              </a:rPr>
              <a:t>Emilly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vitoria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ferreira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ragnel</a:t>
            </a:r>
            <a:r>
              <a:rPr lang="pt-BR" sz="3000" b="1" cap="all" dirty="0">
                <a:latin typeface="Arial"/>
                <a:cs typeface="Arial"/>
              </a:rPr>
              <a:t>, </a:t>
            </a:r>
            <a:r>
              <a:rPr lang="pt-BR" sz="3000" b="1" cap="all" dirty="0" err="1">
                <a:latin typeface="Arial"/>
                <a:cs typeface="Arial"/>
              </a:rPr>
              <a:t>any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victoria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freitas</a:t>
            </a:r>
            <a:r>
              <a:rPr lang="pt-BR" sz="3000" b="1" cap="all" dirty="0">
                <a:latin typeface="Arial"/>
                <a:cs typeface="Arial"/>
              </a:rPr>
              <a:t> </a:t>
            </a:r>
            <a:r>
              <a:rPr lang="pt-BR" sz="3000" b="1" cap="all" dirty="0" err="1">
                <a:latin typeface="Arial"/>
                <a:cs typeface="Arial"/>
              </a:rPr>
              <a:t>fernandes</a:t>
            </a:r>
            <a:r>
              <a:rPr lang="pt-BR" sz="3000" b="1" cap="all" dirty="0">
                <a:latin typeface="Arial"/>
                <a:cs typeface="Arial"/>
              </a:rPr>
              <a:t>, </a:t>
            </a:r>
            <a:r>
              <a:rPr lang="pt-BR" sz="3000" b="1" cap="all" dirty="0" err="1">
                <a:latin typeface="Arial"/>
                <a:cs typeface="Arial"/>
              </a:rPr>
              <a:t>evelyn</a:t>
            </a:r>
            <a:r>
              <a:rPr lang="pt-BR" sz="3000" b="1" cap="all" dirty="0">
                <a:latin typeface="Arial"/>
                <a:cs typeface="Arial"/>
              </a:rPr>
              <a:t> de </a:t>
            </a:r>
            <a:r>
              <a:rPr lang="pt-BR" sz="3000" b="1" cap="all" dirty="0" err="1">
                <a:latin typeface="Arial"/>
                <a:cs typeface="Arial"/>
              </a:rPr>
              <a:t>freitas</a:t>
            </a:r>
            <a:r>
              <a:rPr lang="pt-BR" sz="3000" b="1" cap="all" dirty="0">
                <a:latin typeface="Arial"/>
                <a:cs typeface="Arial"/>
              </a:rPr>
              <a:t> machado 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 Alexandre Daniel Alves.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83209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5375260"/>
            <a:ext cx="27428656" cy="5157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que contribuíram para a realização deste Trabalho de Conclusão de Curso (TCC). Primeiramente, agradecemos ao nosso professor orientadora e todos os demais professores que nos acompanharam nessa jornada, que com paciência, conhecimento e dedicação, nos guiaram em cada etapa deste processo, oferecendo valiosas orientações. Por fim, estendemos nosso agradecimento aos nossos familiares e amigos, que sempre nos apoiaram e incentivaram durante toda a jornada acadêmica, oferecendo suporte emocional e motivacional. A todos, nossa mais sincera gratidão.</a:t>
            </a:r>
            <a:endParaRPr lang="pt-BR" sz="2800" dirty="0">
              <a:cs typeface="Calibri"/>
            </a:endParaRP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Analise tributária: Anderson Bonfante Simoni (SC 10 de julho de 2013)</a:t>
            </a:r>
          </a:p>
          <a:p>
            <a:pPr algn="ctr"/>
            <a:r>
              <a:rPr lang="pt-BR" sz="2800" dirty="0">
                <a:ea typeface="Calibri" panose="020F0502020204030204"/>
                <a:cs typeface="Calibri"/>
              </a:rPr>
              <a:t>Planejamento tributário: Leonardo de Souza (Goiânia 08 de dezembro de 2021)</a:t>
            </a:r>
          </a:p>
          <a:p>
            <a:pPr algn="ctr"/>
            <a:r>
              <a:rPr lang="pt-BR" sz="2800" dirty="0">
                <a:ea typeface="Calibri" panose="020F0502020204030204"/>
                <a:cs typeface="Calibri"/>
              </a:rPr>
              <a:t>Contabilidade tributária: Peterson Rodrigo da Silva Correia ( Alagoas 28 de abril de 2023)</a:t>
            </a: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681913" y="6500593"/>
            <a:ext cx="13319999" cy="825889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A contabilidade tributária e o planejamento fiscal são fundamentais para a gestão empresarial, pois garantem a conformidade com a legislação e contribuem para a saúde financeira das empresas. A contabilidade tributária lida com o controle dos tributos de acordo com a legislação vigente, enquanto o planejamento fiscal busca estratégias legais para reduzir a carga tributária. A escolha do regime tributário Simples Nacional, Lucro Presumido ou Lucro Real tem grande impacto nos resultados financeiros da empresa. Este trabalho abordará o papel da contabilidade tributária no planejamento fiscal, comparando os regimes de tributação e explicando as diferenças entre elisão, evasão e economia tributária. Ao final, será ressaltada a importância da integração entre contabilidade tributária e planejamento fiscal como ferramentas essenciais para a sustentabilidade e o crescimento empresarial, assegurando o cumprimento das obrigações fiscais e o uso eficiente dos recursos.</a:t>
            </a:r>
          </a:p>
          <a:p>
            <a:pPr algn="just"/>
            <a:endParaRPr lang="pt-BR" sz="32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 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38EF85FE-4EE4-49E7-B027-5A41A92F9538}"/>
              </a:ext>
            </a:extLst>
          </p:cNvPr>
          <p:cNvSpPr txBox="1"/>
          <p:nvPr/>
        </p:nvSpPr>
        <p:spPr>
          <a:xfrm>
            <a:off x="681919" y="13880253"/>
            <a:ext cx="13320000" cy="744370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A contabilidade tributária e o planejamento fiscal têm como objetivo garantir que as organizações cumpram suas obrigações fiscais de maneira eficiente, reduzindo a carga tributária e otimizando a gestão financeira. Esse processo envolve não só o cumprimento das exigências legais, mas também a minimização de riscos fiscais e a melhoria da liquidez, através de práticas que busquem reduzir custos e melhorar a sustentabilidade financeira das empresas. Para avaliar a contribuição do planejamento fiscal na gestão tributária e na saúde financeira das organizações, o trabalho utilizará uma abordagem de pesquisa aplicada, combinando análises qualitativas e quantitativas. Através da revisão de bibliografia especializada e da análise de dados contábeis de empresas, será possível avaliar como o planejamento fiscal impacta a conformidade tributária e contribui para uma gestão financeira mais eficiente, destacando sua importância no cenário empresarial atual.</a:t>
            </a:r>
            <a:endParaRPr lang="pt-BR" dirty="0"/>
          </a:p>
          <a:p>
            <a:pPr algn="just"/>
            <a:endParaRPr lang="pt-BR" sz="3600" b="1" dirty="0">
              <a:cs typeface="Calibri"/>
            </a:endParaRPr>
          </a:p>
          <a:p>
            <a:pPr algn="just"/>
            <a:endParaRPr lang="pt-BR" sz="3600" dirty="0">
              <a:cs typeface="Calibri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64562" y="27396679"/>
            <a:ext cx="13301434" cy="68626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r>
              <a:rPr lang="pt-BR" sz="3200" dirty="0"/>
              <a:t>A contabilidade tributária e o planejamento fiscal são essenciais para a gestão empresarial, garantindo o cumprimento das obrigações fiscais, a redução de custos e o aprimoramento do controle financeiro. O planejamento fiscal, realizado de forma ética, permite a redução da carga tributária e a gestão estratégica dos recursos, enquanto a contabilidade tributária assegura a conformidade legal e fornece informações cruciais para decisões assertivas.</a:t>
            </a:r>
          </a:p>
          <a:p>
            <a:r>
              <a:rPr lang="pt-BR" sz="3200" dirty="0"/>
              <a:t>Essa integração entre contabilidade tributária e planejamento fiscal não é apenas uma obrigação, mas um diferencial estratégico, promovendo economia, segurança jurídica e melhor desempenho financeiro, fundamentais para o crescimento sustentável das empresas e o desenvolvimento econômico do país.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40421" y="21539364"/>
            <a:ext cx="13304860" cy="129977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contabilidade tributária garante o correto cálculo e controle dos tributos das empresas, diferenciando-se da contabilidade societária por atender diretamente às exigências fiscais. O planejamento fiscal aparece como ferramenta essencial para reduzir legalmente a carga tributária, aumentar a competitividade e apoiar decisões estratégicas, sempre evitando práticas ilícitas como a evasão fiscal.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No estudo realizado com a empresa Belle Essência Indústria de Cosméticos Ltda., foram analisados dois cenários de faturamento (R$ 22.500,00 e R$ 18.900,00) para comparar os regimes Simples Nacional, Lucro Presumido e Lucro Real. A tabela apresentada mostra, de forma direta, como cada regime utiliza uma base de cálculo diferente — receita bruta no Simples, percentual presumido no Lucro Presumido e lucro ajustado no Lucro Real — aplicando sobre ela uma alíquota média para chegar ao valor total de tributos. Os resultados evidenciam que o Lucro Presumido apresentou a menor carga tributária nos dois cenários, enquanto Simples Nacional e Lucro Real variaram conforme o faturamento e o lucro ajustado.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Essas comparações demonstram a importância da correta escolha do regime tributário, já que a carga fiscal muda significativamente conforme receita, base de cálculo e alíquotas. O estudo conclui que o planejamento fiscal estruturado, aliado ao domínio da legislação e ao uso de sistemas de controle, contribui para reduzir custos, evitar riscos e fortalecer a saúde financeira da empresa, reforçando o papel estratégico do contador nesse processo.</a:t>
            </a:r>
            <a:endParaRPr lang="pt-BR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7522615" y="14465736"/>
            <a:ext cx="7976524" cy="10008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2200" dirty="0"/>
              <a:t>Fonte</a:t>
            </a:r>
            <a:r>
              <a:rPr lang="pt-BR" sz="2200" dirty="0">
                <a:ea typeface="Calibri"/>
                <a:cs typeface="Calibri"/>
              </a:rPr>
              <a:t>: Elaborado pelos autores(2025)</a:t>
            </a:r>
            <a:br>
              <a:rPr lang="pt-BR" sz="3600" dirty="0">
                <a:ea typeface="Calibri"/>
                <a:cs typeface="Calibri"/>
              </a:rPr>
            </a:br>
            <a:endParaRPr lang="pt-BR" sz="3200">
              <a:ea typeface="Calibri"/>
              <a:cs typeface="Calibri"/>
            </a:endParaRPr>
          </a:p>
          <a:p>
            <a:pPr algn="ctr"/>
            <a:endParaRPr lang="pt-BR" sz="3600" dirty="0"/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522615" y="23324668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2200" dirty="0"/>
              <a:t>Fonte: Elaborado pelos autores(2025)</a:t>
            </a:r>
            <a:br>
              <a:rPr lang="pt-BR" sz="2200" dirty="0"/>
            </a:br>
            <a:endParaRPr lang="pt-BR" sz="2200" dirty="0"/>
          </a:p>
        </p:txBody>
      </p:sp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06D0D755-E85A-5FE4-3185-28E5AB2A95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135803"/>
              </p:ext>
            </p:extLst>
          </p:nvPr>
        </p:nvGraphicFramePr>
        <p:xfrm>
          <a:off x="14724124" y="9135644"/>
          <a:ext cx="12597821" cy="52861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20052">
                  <a:extLst>
                    <a:ext uri="{9D8B030D-6E8A-4147-A177-3AD203B41FA5}">
                      <a16:colId xmlns:a16="http://schemas.microsoft.com/office/drawing/2014/main" val="1366652801"/>
                    </a:ext>
                  </a:extLst>
                </a:gridCol>
                <a:gridCol w="4099001">
                  <a:extLst>
                    <a:ext uri="{9D8B030D-6E8A-4147-A177-3AD203B41FA5}">
                      <a16:colId xmlns:a16="http://schemas.microsoft.com/office/drawing/2014/main" val="2310229623"/>
                    </a:ext>
                  </a:extLst>
                </a:gridCol>
                <a:gridCol w="2960482">
                  <a:extLst>
                    <a:ext uri="{9D8B030D-6E8A-4147-A177-3AD203B41FA5}">
                      <a16:colId xmlns:a16="http://schemas.microsoft.com/office/drawing/2014/main" val="2280771831"/>
                    </a:ext>
                  </a:extLst>
                </a:gridCol>
                <a:gridCol w="3318286">
                  <a:extLst>
                    <a:ext uri="{9D8B030D-6E8A-4147-A177-3AD203B41FA5}">
                      <a16:colId xmlns:a16="http://schemas.microsoft.com/office/drawing/2014/main" val="1675278975"/>
                    </a:ext>
                  </a:extLst>
                </a:gridCol>
              </a:tblGrid>
              <a:tr h="1299864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Regime Tributário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Base de Cálculo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err="1">
                          <a:effectLst/>
                        </a:rPr>
                        <a:t>Aliquota</a:t>
                      </a:r>
                      <a:r>
                        <a:rPr lang="pt-BR" sz="1800" kern="0" dirty="0">
                          <a:effectLst/>
                        </a:rPr>
                        <a:t> Média Aplicada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Valor Total de Tributos (R$)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41825123"/>
                  </a:ext>
                </a:extLst>
              </a:tr>
              <a:tr h="1126549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Simples Nacional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Receita Bruta Anual (R$22.500,00)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17,80%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R$4.005,00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264544323"/>
                  </a:ext>
                </a:extLst>
              </a:tr>
              <a:tr h="1299864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Lucro Presumido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Receita Bruta x 8% (R$1.960,00)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15,50%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R$3.038,00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67174369"/>
                  </a:ext>
                </a:extLst>
              </a:tr>
              <a:tr h="1559840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Lucro Real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Lucro contábil Ajustado (R$3.420,00)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13,90%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R$4.753,00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08786201"/>
                  </a:ext>
                </a:extLst>
              </a:tr>
            </a:tbl>
          </a:graphicData>
        </a:graphic>
      </p:graphicFrame>
      <p:graphicFrame>
        <p:nvGraphicFramePr>
          <p:cNvPr id="17" name="Tabela 16">
            <a:extLst>
              <a:ext uri="{FF2B5EF4-FFF2-40B4-BE49-F238E27FC236}">
                <a16:creationId xmlns:a16="http://schemas.microsoft.com/office/drawing/2014/main" id="{D5207CFA-C953-27F1-31DD-689B524CE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887155"/>
              </p:ext>
            </p:extLst>
          </p:nvPr>
        </p:nvGraphicFramePr>
        <p:xfrm>
          <a:off x="14733316" y="17617974"/>
          <a:ext cx="12717036" cy="5740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3778">
                  <a:extLst>
                    <a:ext uri="{9D8B030D-6E8A-4147-A177-3AD203B41FA5}">
                      <a16:colId xmlns:a16="http://schemas.microsoft.com/office/drawing/2014/main" val="870749883"/>
                    </a:ext>
                  </a:extLst>
                </a:gridCol>
                <a:gridCol w="4062720">
                  <a:extLst>
                    <a:ext uri="{9D8B030D-6E8A-4147-A177-3AD203B41FA5}">
                      <a16:colId xmlns:a16="http://schemas.microsoft.com/office/drawing/2014/main" val="3056391118"/>
                    </a:ext>
                  </a:extLst>
                </a:gridCol>
                <a:gridCol w="2980931">
                  <a:extLst>
                    <a:ext uri="{9D8B030D-6E8A-4147-A177-3AD203B41FA5}">
                      <a16:colId xmlns:a16="http://schemas.microsoft.com/office/drawing/2014/main" val="3293419964"/>
                    </a:ext>
                  </a:extLst>
                </a:gridCol>
                <a:gridCol w="3389607">
                  <a:extLst>
                    <a:ext uri="{9D8B030D-6E8A-4147-A177-3AD203B41FA5}">
                      <a16:colId xmlns:a16="http://schemas.microsoft.com/office/drawing/2014/main" val="2402305760"/>
                    </a:ext>
                  </a:extLst>
                </a:gridCol>
              </a:tblGrid>
              <a:tr h="1979573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Regime Tributário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Base de Cálculo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 err="1">
                          <a:effectLst/>
                        </a:rPr>
                        <a:t>Aliquota</a:t>
                      </a:r>
                      <a:r>
                        <a:rPr lang="pt-BR" sz="1800" kern="0" dirty="0">
                          <a:effectLst/>
                        </a:rPr>
                        <a:t> Média Aplicada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Valor Total de Tributos (R$)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459573493"/>
                  </a:ext>
                </a:extLst>
              </a:tr>
              <a:tr h="890811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Simples Nacional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Receita Bruta Anual (R$18.900,00)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16,75%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R$3.167,25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00744056"/>
                  </a:ext>
                </a:extLst>
              </a:tr>
              <a:tr h="890811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Lucro Presumido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Receita Bruta x 8% (R$1.512,00)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17,20%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R$2.599,00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95890546"/>
                  </a:ext>
                </a:extLst>
              </a:tr>
              <a:tr h="1979573"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Lucro Real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Lucro contábil Ajustado (R$2.780,00)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12,85%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95250" marR="3175" indent="-6350" algn="ctr">
                        <a:lnSpc>
                          <a:spcPct val="149000"/>
                        </a:lnSpc>
                        <a:spcAft>
                          <a:spcPts val="15"/>
                        </a:spcAft>
                        <a:buNone/>
                      </a:pPr>
                      <a:r>
                        <a:rPr lang="pt-BR" sz="1800" kern="0" dirty="0">
                          <a:effectLst/>
                        </a:rPr>
                        <a:t>R$3.572,30</a:t>
                      </a:r>
                      <a:endParaRPr lang="pt-BR" sz="1800" kern="1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889158824"/>
                  </a:ext>
                </a:extLst>
              </a:tr>
            </a:tbl>
          </a:graphicData>
        </a:graphic>
      </p:graphicFrame>
      <p:sp>
        <p:nvSpPr>
          <p:cNvPr id="12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426180" y="7121096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3600" b="1" dirty="0"/>
              <a:t>Tabela 01:</a:t>
            </a:r>
            <a:r>
              <a:rPr lang="pt-BR" sz="3600" b="1" dirty="0">
                <a:sym typeface="Calibri (MS) Bold"/>
              </a:rPr>
              <a:t> Análise de Faturamento </a:t>
            </a:r>
            <a:r>
              <a:rPr lang="en-US" sz="3600" b="1" dirty="0">
                <a:sym typeface="Calibri (MS) Bold"/>
              </a:rPr>
              <a:t> 2025</a:t>
            </a:r>
            <a:endParaRPr lang="pt-BR" sz="3600" b="1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A42A60FB-48F1-F8D1-EA77-A33913565BD9}"/>
              </a:ext>
            </a:extLst>
          </p:cNvPr>
          <p:cNvSpPr txBox="1"/>
          <p:nvPr/>
        </p:nvSpPr>
        <p:spPr>
          <a:xfrm>
            <a:off x="17505870" y="16060874"/>
            <a:ext cx="1440021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pt-BR" sz="3600" b="1" baseline="0" dirty="0">
                <a:latin typeface="Calibri"/>
              </a:rPr>
              <a:t>Tabela </a:t>
            </a:r>
            <a:r>
              <a:rPr lang="pt-BR" sz="3600" b="1" dirty="0">
                <a:latin typeface="Calibri"/>
              </a:rPr>
              <a:t>02</a:t>
            </a:r>
            <a:r>
              <a:rPr lang="pt-BR" sz="3600" b="1" baseline="0" dirty="0">
                <a:latin typeface="Calibri"/>
              </a:rPr>
              <a:t>: Análise de </a:t>
            </a:r>
            <a:r>
              <a:rPr lang="pt-BR" sz="3600" b="1" dirty="0">
                <a:latin typeface="Calibri"/>
              </a:rPr>
              <a:t>Faturamento</a:t>
            </a:r>
            <a:r>
              <a:rPr lang="pt-BR" sz="3600" b="1" baseline="0" dirty="0">
                <a:latin typeface="Calibri"/>
              </a:rPr>
              <a:t> </a:t>
            </a:r>
            <a:r>
              <a:rPr lang="en-US" sz="3600" b="1" baseline="0" dirty="0">
                <a:latin typeface="Calibri"/>
              </a:rPr>
              <a:t> </a:t>
            </a:r>
            <a:r>
              <a:rPr lang="en-US" sz="3600" b="1" dirty="0">
                <a:latin typeface="Calibri"/>
                <a:ea typeface="Calibri"/>
                <a:cs typeface="Calibri"/>
              </a:rPr>
              <a:t>2</a:t>
            </a:r>
            <a:r>
              <a:rPr sz="3600" dirty="0">
                <a:latin typeface="Calibri"/>
                <a:ea typeface="Calibri"/>
                <a:cs typeface="Calibri"/>
              </a:rPr>
              <a:t>​</a:t>
            </a:r>
            <a:endParaRPr lang="pt-BR" dirty="0"/>
          </a:p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3035</TotalTime>
  <Words>1003</Words>
  <Application>Microsoft Office PowerPoint</Application>
  <PresentationFormat>Personalizar</PresentationFormat>
  <Paragraphs>68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(MS) Bold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Any Fernandes</cp:lastModifiedBy>
  <cp:revision>238</cp:revision>
  <dcterms:created xsi:type="dcterms:W3CDTF">2017-11-28T14:46:21Z</dcterms:created>
  <dcterms:modified xsi:type="dcterms:W3CDTF">2025-11-25T17:55:10Z</dcterms:modified>
</cp:coreProperties>
</file>